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6"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1" autoAdjust="0"/>
    <p:restoredTop sz="94660"/>
  </p:normalViewPr>
  <p:slideViewPr>
    <p:cSldViewPr snapToGrid="0" snapToObjects="1">
      <p:cViewPr varScale="1">
        <p:scale>
          <a:sx n="57" d="100"/>
          <a:sy n="57" d="100"/>
        </p:scale>
        <p:origin x="-7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November 12, 2013</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November 12,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November 12,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November 12,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November 12,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November 12,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November 12,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November 12, 2013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November 12,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November 12, 2013</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November 12, 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November 12, 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1" Type="http://schemas.openxmlformats.org/officeDocument/2006/relationships/hyperlink" Target="http://www.portal.state.pa.us/portal/server.pt/community/types_of_energy/4568/hydrogen/471305" TargetMode="External"/><Relationship Id="rId12" Type="http://schemas.openxmlformats.org/officeDocument/2006/relationships/hyperlink" Target="http://www.portal.state.pa.us/portal/server.pt/community/types_of_energy/4568/coal-based_fuel/471306" TargetMode="External"/><Relationship Id="rId13" Type="http://schemas.openxmlformats.org/officeDocument/2006/relationships/hyperlink" Target="http://www.portal.state.pa.us/portal/server.pt/community/types_of_energy/4568/wood/471307" TargetMode="External"/><Relationship Id="rId1" Type="http://schemas.openxmlformats.org/officeDocument/2006/relationships/slideLayout" Target="../slideLayouts/slideLayout2.xml"/><Relationship Id="rId2" Type="http://schemas.openxmlformats.org/officeDocument/2006/relationships/hyperlink" Target="http://www.portal.state.pa.us/portal/server.pt/community/types_of_energy/4568/oil/460041" TargetMode="External"/><Relationship Id="rId3" Type="http://schemas.openxmlformats.org/officeDocument/2006/relationships/hyperlink" Target="http://www.portal.state.pa.us/portal/server.pt/community/types_of_energy/4568/natural_gas/460042" TargetMode="External"/><Relationship Id="rId4" Type="http://schemas.openxmlformats.org/officeDocument/2006/relationships/hyperlink" Target="http://www.portal.state.pa.us/portal/server.pt/community/types_of_energy/4568/coal/460043" TargetMode="External"/><Relationship Id="rId5" Type="http://schemas.openxmlformats.org/officeDocument/2006/relationships/hyperlink" Target="http://www.portal.state.pa.us/portal/server.pt/community/types_of_energy/4568/nuclear/460045" TargetMode="External"/><Relationship Id="rId6" Type="http://schemas.openxmlformats.org/officeDocument/2006/relationships/hyperlink" Target="http://www.portal.state.pa.us/portal/server.pt/community/types_of_energy/4568/bioenergy/471132" TargetMode="External"/><Relationship Id="rId7" Type="http://schemas.openxmlformats.org/officeDocument/2006/relationships/hyperlink" Target="http://www.portal.state.pa.us/portal/server.pt/community/types_of_energy/4568/geothermal/471158" TargetMode="External"/><Relationship Id="rId8" Type="http://schemas.openxmlformats.org/officeDocument/2006/relationships/hyperlink" Target="http://www.portal.state.pa.us/portal/server.pt/community/types_of_energy/4568/hydropower/471296" TargetMode="External"/><Relationship Id="rId9" Type="http://schemas.openxmlformats.org/officeDocument/2006/relationships/hyperlink" Target="http://www.portal.state.pa.us/portal/server.pt/community/types_of_energy/4568/solar/471297" TargetMode="External"/><Relationship Id="rId10" Type="http://schemas.openxmlformats.org/officeDocument/2006/relationships/hyperlink" Target="http://www.portal.state.pa.us/portal/server.pt/community/types_of_energy/4568/wind_energy/47130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Sustainable Energy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6312106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34768" y="1279378"/>
            <a:ext cx="7880085" cy="3271848"/>
          </a:xfrm>
          <a:prstGeom prst="rect">
            <a:avLst/>
          </a:prstGeom>
        </p:spPr>
      </p:pic>
      <p:sp>
        <p:nvSpPr>
          <p:cNvPr id="7" name="Rectangle 6"/>
          <p:cNvSpPr/>
          <p:nvPr/>
        </p:nvSpPr>
        <p:spPr>
          <a:xfrm>
            <a:off x="824436" y="4189452"/>
            <a:ext cx="7590417" cy="1754327"/>
          </a:xfrm>
          <a:prstGeom prst="rect">
            <a:avLst/>
          </a:prstGeom>
        </p:spPr>
        <p:txBody>
          <a:bodyPr wrap="square">
            <a:spAutoFit/>
          </a:bodyPr>
          <a:lstStyle/>
          <a:p>
            <a:r>
              <a:rPr lang="en-US" sz="3600" dirty="0"/>
              <a:t>Sustainable energy—energy that is accessible, cleaner and more efficient—powers opportunity.</a:t>
            </a:r>
          </a:p>
        </p:txBody>
      </p:sp>
    </p:spTree>
    <p:extLst>
      <p:ext uri="{BB962C8B-B14F-4D97-AF65-F5344CB8AC3E}">
        <p14:creationId xmlns:p14="http://schemas.microsoft.com/office/powerpoint/2010/main" val="8071561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33758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Sustainable Development?</a:t>
            </a:r>
            <a:endParaRPr lang="en-US" dirty="0"/>
          </a:p>
        </p:txBody>
      </p:sp>
      <p:pic>
        <p:nvPicPr>
          <p:cNvPr id="4" name="Picture 3"/>
          <p:cNvPicPr>
            <a:picLocks noChangeAspect="1"/>
          </p:cNvPicPr>
          <p:nvPr/>
        </p:nvPicPr>
        <p:blipFill>
          <a:blip r:embed="rId2"/>
          <a:stretch>
            <a:fillRect/>
          </a:stretch>
        </p:blipFill>
        <p:spPr>
          <a:xfrm>
            <a:off x="4680858" y="1715910"/>
            <a:ext cx="3810000" cy="3810000"/>
          </a:xfrm>
          <a:prstGeom prst="rect">
            <a:avLst/>
          </a:prstGeom>
        </p:spPr>
      </p:pic>
      <p:grpSp>
        <p:nvGrpSpPr>
          <p:cNvPr id="8" name="Group 7"/>
          <p:cNvGrpSpPr/>
          <p:nvPr/>
        </p:nvGrpSpPr>
        <p:grpSpPr>
          <a:xfrm>
            <a:off x="762001" y="2992015"/>
            <a:ext cx="3918857" cy="2334323"/>
            <a:chOff x="889001" y="2668367"/>
            <a:chExt cx="3918857" cy="2334323"/>
          </a:xfrm>
        </p:grpSpPr>
        <p:pic>
          <p:nvPicPr>
            <p:cNvPr id="5" name="Picture 4"/>
            <p:cNvPicPr>
              <a:picLocks noChangeAspect="1"/>
            </p:cNvPicPr>
            <p:nvPr/>
          </p:nvPicPr>
          <p:blipFill>
            <a:blip r:embed="rId3"/>
            <a:stretch>
              <a:fillRect/>
            </a:stretch>
          </p:blipFill>
          <p:spPr>
            <a:xfrm>
              <a:off x="1043490" y="2668367"/>
              <a:ext cx="3477985" cy="2334323"/>
            </a:xfrm>
            <a:prstGeom prst="rect">
              <a:avLst/>
            </a:prstGeom>
          </p:spPr>
        </p:pic>
        <p:sp>
          <p:nvSpPr>
            <p:cNvPr id="7" name="TextBox 6"/>
            <p:cNvSpPr txBox="1"/>
            <p:nvPr/>
          </p:nvSpPr>
          <p:spPr>
            <a:xfrm>
              <a:off x="889001" y="2668367"/>
              <a:ext cx="3918857" cy="523220"/>
            </a:xfrm>
            <a:prstGeom prst="rect">
              <a:avLst/>
            </a:prstGeom>
            <a:noFill/>
          </p:spPr>
          <p:txBody>
            <a:bodyPr wrap="square" rtlCol="0">
              <a:spAutoFit/>
            </a:bodyPr>
            <a:lstStyle/>
            <a:p>
              <a:r>
                <a:rPr lang="en-US" sz="2800" dirty="0" smtClean="0"/>
                <a:t>Let’s break it down…</a:t>
              </a:r>
              <a:endParaRPr lang="en-US" sz="2800" dirty="0"/>
            </a:p>
          </p:txBody>
        </p:sp>
      </p:grpSp>
    </p:spTree>
    <p:extLst>
      <p:ext uri="{BB962C8B-B14F-4D97-AF65-F5344CB8AC3E}">
        <p14:creationId xmlns:p14="http://schemas.microsoft.com/office/powerpoint/2010/main" val="2082298189"/>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501522"/>
            <a:ext cx="7024744" cy="1143000"/>
          </a:xfrm>
        </p:spPr>
        <p:txBody>
          <a:bodyPr/>
          <a:lstStyle/>
          <a:p>
            <a:r>
              <a:rPr lang="en-US" dirty="0" smtClean="0"/>
              <a:t>What is Development?</a:t>
            </a:r>
            <a:endParaRPr lang="en-US" dirty="0"/>
          </a:p>
        </p:txBody>
      </p:sp>
      <p:sp>
        <p:nvSpPr>
          <p:cNvPr id="3" name="Content Placeholder 2"/>
          <p:cNvSpPr>
            <a:spLocks noGrp="1"/>
          </p:cNvSpPr>
          <p:nvPr>
            <p:ph idx="1"/>
          </p:nvPr>
        </p:nvSpPr>
        <p:spPr>
          <a:xfrm>
            <a:off x="1043492" y="1796143"/>
            <a:ext cx="6777317" cy="4154714"/>
          </a:xfrm>
        </p:spPr>
        <p:txBody>
          <a:bodyPr>
            <a:normAutofit/>
          </a:bodyPr>
          <a:lstStyle/>
          <a:p>
            <a:r>
              <a:rPr lang="en-US" dirty="0" smtClean="0"/>
              <a:t>It is the process of </a:t>
            </a:r>
            <a:r>
              <a:rPr lang="en-US" sz="2800" i="1" dirty="0" smtClean="0"/>
              <a:t>expanding</a:t>
            </a:r>
            <a:r>
              <a:rPr lang="en-US" dirty="0" smtClean="0"/>
              <a:t> human potential.</a:t>
            </a:r>
          </a:p>
          <a:p>
            <a:r>
              <a:rPr lang="en-US" dirty="0" smtClean="0"/>
              <a:t>In other words…</a:t>
            </a:r>
          </a:p>
          <a:p>
            <a:pPr lvl="1"/>
            <a:r>
              <a:rPr lang="en-US" dirty="0" smtClean="0"/>
              <a:t>It is “</a:t>
            </a:r>
            <a:r>
              <a:rPr lang="en-US" sz="2400" b="1" dirty="0" smtClean="0"/>
              <a:t>growth</a:t>
            </a:r>
            <a:r>
              <a:rPr lang="en-US" dirty="0" smtClean="0"/>
              <a:t>”</a:t>
            </a:r>
          </a:p>
          <a:p>
            <a:pPr lvl="1"/>
            <a:r>
              <a:rPr lang="en-US" dirty="0" smtClean="0"/>
              <a:t>What do we </a:t>
            </a:r>
            <a:r>
              <a:rPr lang="en-US" sz="2400" i="1" dirty="0" smtClean="0"/>
              <a:t>need</a:t>
            </a:r>
            <a:r>
              <a:rPr lang="en-US" dirty="0" smtClean="0"/>
              <a:t> to grow?</a:t>
            </a:r>
            <a:endParaRPr lang="en-US" dirty="0"/>
          </a:p>
          <a:p>
            <a:r>
              <a:rPr lang="en-US" dirty="0" smtClean="0"/>
              <a:t>It involves getting rid of poverty and preventable diseases</a:t>
            </a:r>
          </a:p>
          <a:p>
            <a:r>
              <a:rPr lang="en-US" dirty="0" smtClean="0"/>
              <a:t>It provides educational and economic opportunities</a:t>
            </a:r>
            <a:endParaRPr lang="en-US" dirty="0"/>
          </a:p>
        </p:txBody>
      </p:sp>
    </p:spTree>
    <p:extLst>
      <p:ext uri="{BB962C8B-B14F-4D97-AF65-F5344CB8AC3E}">
        <p14:creationId xmlns:p14="http://schemas.microsoft.com/office/powerpoint/2010/main" val="3263924837"/>
      </p:ext>
    </p:extLst>
  </p:cSld>
  <p:clrMapOvr>
    <a:masterClrMapping/>
  </p:clrMapOvr>
  <mc:AlternateContent xmlns:mc="http://schemas.openxmlformats.org/markup-compatibility/2006" xmlns:p14="http://schemas.microsoft.com/office/powerpoint/2010/main">
    <mc:Choice Requires="p14">
      <p:transition spd="slow" p14:dur="15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Sustainability?</a:t>
            </a:r>
            <a:endParaRPr lang="en-US" dirty="0"/>
          </a:p>
        </p:txBody>
      </p:sp>
      <p:sp>
        <p:nvSpPr>
          <p:cNvPr id="3" name="Content Placeholder 2"/>
          <p:cNvSpPr>
            <a:spLocks noGrp="1"/>
          </p:cNvSpPr>
          <p:nvPr>
            <p:ph idx="1"/>
          </p:nvPr>
        </p:nvSpPr>
        <p:spPr>
          <a:xfrm>
            <a:off x="1043490" y="2613938"/>
            <a:ext cx="3437793" cy="3508977"/>
          </a:xfrm>
        </p:spPr>
        <p:txBody>
          <a:bodyPr/>
          <a:lstStyle/>
          <a:p>
            <a:r>
              <a:rPr lang="en-US" dirty="0" smtClean="0"/>
              <a:t>The ability to </a:t>
            </a:r>
            <a:r>
              <a:rPr lang="en-US" sz="2800" b="1" dirty="0" smtClean="0"/>
              <a:t>maintain</a:t>
            </a:r>
            <a:r>
              <a:rPr lang="en-US" dirty="0" smtClean="0"/>
              <a:t> a lifestyle </a:t>
            </a:r>
            <a:r>
              <a:rPr lang="en-US" sz="2800" b="1" dirty="0" smtClean="0"/>
              <a:t>without</a:t>
            </a:r>
            <a:r>
              <a:rPr lang="en-US" dirty="0" smtClean="0"/>
              <a:t> </a:t>
            </a:r>
            <a:r>
              <a:rPr lang="en-US" sz="2800" b="1" dirty="0" smtClean="0"/>
              <a:t>compromising</a:t>
            </a:r>
            <a:r>
              <a:rPr lang="en-US" dirty="0" smtClean="0"/>
              <a:t> the lifestyle of </a:t>
            </a:r>
            <a:r>
              <a:rPr lang="en-US" sz="2800" b="1" dirty="0" smtClean="0"/>
              <a:t>future generations</a:t>
            </a:r>
            <a:endParaRPr lang="en-US" b="1" dirty="0"/>
          </a:p>
        </p:txBody>
      </p:sp>
      <p:pic>
        <p:nvPicPr>
          <p:cNvPr id="4" name="Picture 3"/>
          <p:cNvPicPr>
            <a:picLocks noChangeAspect="1"/>
          </p:cNvPicPr>
          <p:nvPr/>
        </p:nvPicPr>
        <p:blipFill>
          <a:blip r:embed="rId2"/>
          <a:stretch>
            <a:fillRect/>
          </a:stretch>
        </p:blipFill>
        <p:spPr>
          <a:xfrm>
            <a:off x="4575734" y="3294743"/>
            <a:ext cx="3492500" cy="2324100"/>
          </a:xfrm>
          <a:prstGeom prst="rect">
            <a:avLst/>
          </a:prstGeom>
          <a:ln w="57150" cmpd="sng">
            <a:solidFill>
              <a:schemeClr val="tx1"/>
            </a:solidFill>
          </a:ln>
        </p:spPr>
      </p:pic>
    </p:spTree>
    <p:extLst>
      <p:ext uri="{BB962C8B-B14F-4D97-AF65-F5344CB8AC3E}">
        <p14:creationId xmlns:p14="http://schemas.microsoft.com/office/powerpoint/2010/main" val="3398340275"/>
      </p:ext>
    </p:extLst>
  </p:cSld>
  <p:clrMapOvr>
    <a:masterClrMapping/>
  </p:clrMapOvr>
  <mc:AlternateContent xmlns:mc="http://schemas.openxmlformats.org/markup-compatibility/2006" xmlns:p14="http://schemas.microsoft.com/office/powerpoint/2010/main">
    <mc:Choice Requires="p14">
      <p:transition spd="slow">
        <p14:doors dir="vert"/>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is Sustainable Development?</a:t>
            </a:r>
            <a:endParaRPr lang="en-US" dirty="0"/>
          </a:p>
        </p:txBody>
      </p:sp>
      <p:sp>
        <p:nvSpPr>
          <p:cNvPr id="3" name="Content Placeholder 2"/>
          <p:cNvSpPr>
            <a:spLocks noGrp="1"/>
          </p:cNvSpPr>
          <p:nvPr>
            <p:ph idx="1"/>
          </p:nvPr>
        </p:nvSpPr>
        <p:spPr/>
        <p:txBody>
          <a:bodyPr/>
          <a:lstStyle/>
          <a:p>
            <a:r>
              <a:rPr lang="en-US" dirty="0" smtClean="0"/>
              <a:t>Meeting people’s current needs </a:t>
            </a:r>
            <a:r>
              <a:rPr lang="en-US" sz="2800" b="1" dirty="0" smtClean="0"/>
              <a:t>without</a:t>
            </a:r>
            <a:r>
              <a:rPr lang="en-US" sz="2800" dirty="0" smtClean="0"/>
              <a:t> </a:t>
            </a:r>
            <a:r>
              <a:rPr lang="en-US" sz="2800" b="1" dirty="0" smtClean="0"/>
              <a:t>compromising</a:t>
            </a:r>
            <a:r>
              <a:rPr lang="en-US" dirty="0" smtClean="0"/>
              <a:t> the ability of future generations to meet their own needs</a:t>
            </a:r>
          </a:p>
          <a:p>
            <a:endParaRPr lang="en-US" dirty="0"/>
          </a:p>
          <a:p>
            <a:r>
              <a:rPr lang="en-US" dirty="0" smtClean="0"/>
              <a:t>It requires that people </a:t>
            </a:r>
            <a:r>
              <a:rPr lang="en-US" sz="2800" b="1" dirty="0" smtClean="0"/>
              <a:t>protect</a:t>
            </a:r>
            <a:r>
              <a:rPr lang="en-US" dirty="0" smtClean="0"/>
              <a:t> the environment </a:t>
            </a:r>
            <a:r>
              <a:rPr lang="en-US" sz="2800" b="1" dirty="0" smtClean="0"/>
              <a:t>so that development can continue in the future</a:t>
            </a:r>
            <a:endParaRPr lang="en-US" sz="2800" b="1" dirty="0"/>
          </a:p>
        </p:txBody>
      </p:sp>
    </p:spTree>
    <p:extLst>
      <p:ext uri="{BB962C8B-B14F-4D97-AF65-F5344CB8AC3E}">
        <p14:creationId xmlns:p14="http://schemas.microsoft.com/office/powerpoint/2010/main" val="2950198993"/>
      </p:ext>
    </p:extLst>
  </p:cSld>
  <p:clrMapOvr>
    <a:masterClrMapping/>
  </p:clrMapOvr>
  <mc:AlternateContent xmlns:mc="http://schemas.openxmlformats.org/markup-compatibility/2006" xmlns:p14="http://schemas.microsoft.com/office/powerpoint/2010/main">
    <mc:Choice Requires="p14">
      <p:transition spd="slow" p14:dur="15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2950"/>
            <a:ext cx="7024744" cy="1143000"/>
          </a:xfrm>
        </p:spPr>
        <p:txBody>
          <a:bodyPr/>
          <a:lstStyle/>
          <a:p>
            <a:r>
              <a:rPr lang="en-US" dirty="0" smtClean="0"/>
              <a:t>Why is Energy </a:t>
            </a:r>
            <a:r>
              <a:rPr lang="en-US" dirty="0"/>
              <a:t>E</a:t>
            </a:r>
            <a:r>
              <a:rPr lang="en-US" dirty="0" smtClean="0"/>
              <a:t>ssential?</a:t>
            </a:r>
            <a:endParaRPr lang="en-US" dirty="0"/>
          </a:p>
        </p:txBody>
      </p:sp>
      <p:sp>
        <p:nvSpPr>
          <p:cNvPr id="3" name="Content Placeholder 2"/>
          <p:cNvSpPr>
            <a:spLocks noGrp="1"/>
          </p:cNvSpPr>
          <p:nvPr>
            <p:ph idx="1"/>
          </p:nvPr>
        </p:nvSpPr>
        <p:spPr>
          <a:xfrm>
            <a:off x="4817207" y="2323652"/>
            <a:ext cx="3564793" cy="3508977"/>
          </a:xfrm>
        </p:spPr>
        <p:txBody>
          <a:bodyPr/>
          <a:lstStyle/>
          <a:p>
            <a:r>
              <a:rPr lang="en-US" dirty="0" smtClean="0"/>
              <a:t>People need energy to satisfy their </a:t>
            </a:r>
            <a:r>
              <a:rPr lang="en-US" sz="2800" b="1" dirty="0" smtClean="0"/>
              <a:t>basic needs</a:t>
            </a:r>
            <a:r>
              <a:rPr lang="en-US" dirty="0" smtClean="0"/>
              <a:t> for </a:t>
            </a:r>
            <a:r>
              <a:rPr lang="en-US" sz="2800" i="1" dirty="0" smtClean="0"/>
              <a:t>clean water, food, sanitation</a:t>
            </a:r>
            <a:r>
              <a:rPr lang="en-US" i="1" dirty="0" smtClean="0"/>
              <a:t> </a:t>
            </a:r>
            <a:r>
              <a:rPr lang="en-US" dirty="0" smtClean="0"/>
              <a:t>and</a:t>
            </a:r>
            <a:r>
              <a:rPr lang="en-US" i="1" dirty="0" smtClean="0"/>
              <a:t> </a:t>
            </a:r>
            <a:r>
              <a:rPr lang="en-US" sz="2800" i="1" dirty="0" smtClean="0"/>
              <a:t>housing</a:t>
            </a:r>
            <a:r>
              <a:rPr lang="en-US" dirty="0" smtClean="0"/>
              <a:t>.</a:t>
            </a:r>
            <a:endParaRPr lang="en-US" dirty="0"/>
          </a:p>
        </p:txBody>
      </p:sp>
      <p:pic>
        <p:nvPicPr>
          <p:cNvPr id="4" name="Picture 3"/>
          <p:cNvPicPr>
            <a:picLocks noChangeAspect="1"/>
          </p:cNvPicPr>
          <p:nvPr/>
        </p:nvPicPr>
        <p:blipFill>
          <a:blip r:embed="rId2"/>
          <a:stretch>
            <a:fillRect/>
          </a:stretch>
        </p:blipFill>
        <p:spPr>
          <a:xfrm>
            <a:off x="718736" y="2323652"/>
            <a:ext cx="4098471" cy="3365060"/>
          </a:xfrm>
          <a:prstGeom prst="rect">
            <a:avLst/>
          </a:prstGeom>
        </p:spPr>
      </p:pic>
    </p:spTree>
    <p:extLst>
      <p:ext uri="{BB962C8B-B14F-4D97-AF65-F5344CB8AC3E}">
        <p14:creationId xmlns:p14="http://schemas.microsoft.com/office/powerpoint/2010/main" val="259200254"/>
      </p:ext>
    </p:extLst>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Facts:</a:t>
            </a:r>
            <a:endParaRPr lang="en-US" dirty="0"/>
          </a:p>
        </p:txBody>
      </p:sp>
      <p:sp>
        <p:nvSpPr>
          <p:cNvPr id="3" name="Content Placeholder 2"/>
          <p:cNvSpPr>
            <a:spLocks noGrp="1"/>
          </p:cNvSpPr>
          <p:nvPr>
            <p:ph idx="1"/>
          </p:nvPr>
        </p:nvSpPr>
        <p:spPr/>
        <p:txBody>
          <a:bodyPr/>
          <a:lstStyle/>
          <a:p>
            <a:r>
              <a:rPr lang="en-US" sz="2800" b="1" dirty="0" smtClean="0"/>
              <a:t>One in Five</a:t>
            </a:r>
            <a:r>
              <a:rPr lang="en-US" sz="2800" dirty="0" smtClean="0"/>
              <a:t> </a:t>
            </a:r>
            <a:r>
              <a:rPr lang="en-US" dirty="0" smtClean="0"/>
              <a:t>people still lacks access to modern electricity</a:t>
            </a:r>
          </a:p>
          <a:p>
            <a:r>
              <a:rPr lang="en-US" dirty="0" smtClean="0"/>
              <a:t>Energy is the </a:t>
            </a:r>
            <a:r>
              <a:rPr lang="en-US" sz="2800" b="1" dirty="0" smtClean="0"/>
              <a:t>dominant contributor</a:t>
            </a:r>
            <a:r>
              <a:rPr lang="en-US" sz="2800" dirty="0" smtClean="0"/>
              <a:t> </a:t>
            </a:r>
            <a:r>
              <a:rPr lang="en-US" dirty="0" smtClean="0"/>
              <a:t>to climate change</a:t>
            </a:r>
          </a:p>
          <a:p>
            <a:pPr lvl="1"/>
            <a:r>
              <a:rPr lang="en-US" dirty="0" smtClean="0"/>
              <a:t>It accounts for </a:t>
            </a:r>
            <a:r>
              <a:rPr lang="en-US" sz="2400" b="1" dirty="0" smtClean="0"/>
              <a:t>60%</a:t>
            </a:r>
            <a:r>
              <a:rPr lang="en-US" dirty="0" smtClean="0"/>
              <a:t> of total greenhouse gas emissions</a:t>
            </a:r>
            <a:endParaRPr lang="en-US" dirty="0"/>
          </a:p>
        </p:txBody>
      </p:sp>
    </p:spTree>
    <p:extLst>
      <p:ext uri="{BB962C8B-B14F-4D97-AF65-F5344CB8AC3E}">
        <p14:creationId xmlns:p14="http://schemas.microsoft.com/office/powerpoint/2010/main" val="2490204215"/>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Energy Sources</a:t>
            </a:r>
            <a:endParaRPr lang="en-US" dirty="0"/>
          </a:p>
        </p:txBody>
      </p:sp>
      <p:sp>
        <p:nvSpPr>
          <p:cNvPr id="3" name="Content Placeholder 2"/>
          <p:cNvSpPr>
            <a:spLocks noGrp="1"/>
          </p:cNvSpPr>
          <p:nvPr>
            <p:ph idx="1"/>
          </p:nvPr>
        </p:nvSpPr>
        <p:spPr/>
        <p:txBody>
          <a:bodyPr>
            <a:normAutofit fontScale="55000" lnSpcReduction="20000"/>
          </a:bodyPr>
          <a:lstStyle/>
          <a:p>
            <a:r>
              <a:rPr lang="en-US" dirty="0">
                <a:hlinkClick r:id="rId2"/>
              </a:rPr>
              <a:t>Oil</a:t>
            </a:r>
            <a:r>
              <a:rPr lang="en-US" dirty="0"/>
              <a:t> </a:t>
            </a:r>
            <a:br>
              <a:rPr lang="en-US" dirty="0"/>
            </a:br>
            <a:r>
              <a:rPr lang="en-US" dirty="0">
                <a:hlinkClick r:id="rId3"/>
              </a:rPr>
              <a:t>Natural Gas</a:t>
            </a:r>
            <a:r>
              <a:rPr lang="en-US" dirty="0"/>
              <a:t> </a:t>
            </a:r>
            <a:br>
              <a:rPr lang="en-US" dirty="0"/>
            </a:br>
            <a:r>
              <a:rPr lang="en-US" dirty="0"/>
              <a:t>Natural gas is a nonrenewable fossil fuel that is closely related to oil. It is drilled from the same wells as crude oil or it is later removed in the distilling process</a:t>
            </a:r>
            <a:r>
              <a:rPr lang="en-US" dirty="0" smtClean="0"/>
              <a:t>.</a:t>
            </a:r>
          </a:p>
          <a:p>
            <a:r>
              <a:rPr lang="en-US" dirty="0" smtClean="0">
                <a:hlinkClick r:id="rId4"/>
              </a:rPr>
              <a:t>Coal</a:t>
            </a:r>
            <a:r>
              <a:rPr lang="en-US" dirty="0" smtClean="0"/>
              <a:t> </a:t>
            </a:r>
            <a:r>
              <a:rPr lang="en-US" dirty="0"/>
              <a:t/>
            </a:r>
            <a:br>
              <a:rPr lang="en-US" dirty="0"/>
            </a:br>
            <a:r>
              <a:rPr lang="en-US" dirty="0">
                <a:hlinkClick r:id="rId5"/>
              </a:rPr>
              <a:t>Nuclear</a:t>
            </a:r>
            <a:r>
              <a:rPr lang="en-US" dirty="0"/>
              <a:t> </a:t>
            </a:r>
            <a:br>
              <a:rPr lang="en-US" dirty="0"/>
            </a:br>
            <a:r>
              <a:rPr lang="en-US" dirty="0">
                <a:hlinkClick r:id="rId6"/>
              </a:rPr>
              <a:t>Bioenergy</a:t>
            </a:r>
            <a:r>
              <a:rPr lang="en-US" dirty="0"/>
              <a:t> </a:t>
            </a:r>
            <a:br>
              <a:rPr lang="en-US" dirty="0"/>
            </a:br>
            <a:r>
              <a:rPr lang="en-US" dirty="0"/>
              <a:t>Biomass is organic material which is regenerated over time, such as wood, municipal waste, and alcohol fuels derived from agricultural crops</a:t>
            </a:r>
            <a:r>
              <a:rPr lang="en-US" dirty="0" smtClean="0"/>
              <a:t>.</a:t>
            </a:r>
          </a:p>
          <a:p>
            <a:r>
              <a:rPr lang="en-US" dirty="0" smtClean="0">
                <a:hlinkClick r:id="rId7"/>
              </a:rPr>
              <a:t>Geothermal</a:t>
            </a:r>
            <a:r>
              <a:rPr lang="en-US" dirty="0" smtClean="0"/>
              <a:t> </a:t>
            </a:r>
            <a:r>
              <a:rPr lang="en-US" dirty="0">
                <a:hlinkClick r:id="rId8"/>
              </a:rPr>
              <a:t>Hydropower</a:t>
            </a:r>
            <a:r>
              <a:rPr lang="en-US" dirty="0"/>
              <a:t> -Geothermal energy is derived from heat within the earth. Energy is found deep in the earth in the form of steam, naturally heated water, and rocks that touch magma deep in the earth’s crust</a:t>
            </a:r>
            <a:r>
              <a:rPr lang="en-US" dirty="0" smtClean="0"/>
              <a:t>.</a:t>
            </a:r>
            <a:r>
              <a:rPr lang="en-US" dirty="0"/>
              <a:t/>
            </a:r>
            <a:br>
              <a:rPr lang="en-US" dirty="0"/>
            </a:br>
            <a:r>
              <a:rPr lang="en-US" dirty="0">
                <a:hlinkClick r:id="rId9"/>
              </a:rPr>
              <a:t>Solar</a:t>
            </a:r>
            <a:r>
              <a:rPr lang="en-US" dirty="0"/>
              <a:t> </a:t>
            </a:r>
            <a:br>
              <a:rPr lang="en-US" dirty="0"/>
            </a:br>
            <a:r>
              <a:rPr lang="en-US" dirty="0">
                <a:hlinkClick r:id="rId10"/>
              </a:rPr>
              <a:t>Wind</a:t>
            </a:r>
            <a:r>
              <a:rPr lang="en-US" dirty="0"/>
              <a:t> </a:t>
            </a:r>
            <a:br>
              <a:rPr lang="en-US" dirty="0"/>
            </a:br>
            <a:r>
              <a:rPr lang="en-US" dirty="0">
                <a:hlinkClick r:id="rId11"/>
              </a:rPr>
              <a:t>Hydrogen</a:t>
            </a:r>
            <a:r>
              <a:rPr lang="en-US" dirty="0"/>
              <a:t> </a:t>
            </a:r>
            <a:br>
              <a:rPr lang="en-US" dirty="0"/>
            </a:br>
            <a:r>
              <a:rPr lang="en-US" dirty="0">
                <a:hlinkClick r:id="rId12"/>
              </a:rPr>
              <a:t>Coal-based fuel</a:t>
            </a:r>
            <a:r>
              <a:rPr lang="en-US" dirty="0"/>
              <a:t> </a:t>
            </a:r>
            <a:br>
              <a:rPr lang="en-US" dirty="0"/>
            </a:br>
            <a:r>
              <a:rPr lang="en-US" dirty="0">
                <a:hlinkClick r:id="rId13"/>
              </a:rPr>
              <a:t>Wood</a:t>
            </a:r>
            <a:r>
              <a:rPr lang="en-US" dirty="0"/>
              <a:t> </a:t>
            </a:r>
          </a:p>
          <a:p>
            <a:endParaRPr lang="en-US" dirty="0"/>
          </a:p>
        </p:txBody>
      </p:sp>
      <p:sp>
        <p:nvSpPr>
          <p:cNvPr id="4" name="Rectangle 3"/>
          <p:cNvSpPr/>
          <p:nvPr/>
        </p:nvSpPr>
        <p:spPr>
          <a:xfrm>
            <a:off x="614844" y="5832629"/>
            <a:ext cx="7785491" cy="646331"/>
          </a:xfrm>
          <a:prstGeom prst="rect">
            <a:avLst/>
          </a:prstGeom>
        </p:spPr>
        <p:txBody>
          <a:bodyPr wrap="square">
            <a:spAutoFit/>
          </a:bodyPr>
          <a:lstStyle/>
          <a:p>
            <a:r>
              <a:rPr lang="en-US" dirty="0"/>
              <a:t>http://</a:t>
            </a:r>
            <a:r>
              <a:rPr lang="en-US" dirty="0" err="1"/>
              <a:t>www.portal.state.pa.us</a:t>
            </a:r>
            <a:r>
              <a:rPr lang="en-US" dirty="0"/>
              <a:t>/portal/</a:t>
            </a:r>
            <a:r>
              <a:rPr lang="en-US" dirty="0" err="1"/>
              <a:t>server.pt</a:t>
            </a:r>
            <a:r>
              <a:rPr lang="en-US" dirty="0"/>
              <a:t>/community/</a:t>
            </a:r>
            <a:r>
              <a:rPr lang="en-US" dirty="0" err="1"/>
              <a:t>types_of_energy</a:t>
            </a:r>
            <a:r>
              <a:rPr lang="en-US" dirty="0"/>
              <a:t>/4568</a:t>
            </a:r>
          </a:p>
        </p:txBody>
      </p:sp>
    </p:spTree>
    <p:extLst>
      <p:ext uri="{BB962C8B-B14F-4D97-AF65-F5344CB8AC3E}">
        <p14:creationId xmlns:p14="http://schemas.microsoft.com/office/powerpoint/2010/main" val="41232205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2-12-03 at 8.11.5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2079" y="746042"/>
            <a:ext cx="4037994" cy="5746376"/>
          </a:xfrm>
          <a:prstGeom prst="rect">
            <a:avLst/>
          </a:prstGeom>
        </p:spPr>
      </p:pic>
    </p:spTree>
    <p:extLst>
      <p:ext uri="{BB962C8B-B14F-4D97-AF65-F5344CB8AC3E}">
        <p14:creationId xmlns:p14="http://schemas.microsoft.com/office/powerpoint/2010/main" val="403275553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4963</TotalTime>
  <Words>200</Words>
  <Application>Microsoft Macintosh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Sustainable Energy</vt:lpstr>
      <vt:lpstr>What is Sustainable Development?</vt:lpstr>
      <vt:lpstr>What is Development?</vt:lpstr>
      <vt:lpstr>What is Sustainability?</vt:lpstr>
      <vt:lpstr>So what is Sustainable Development?</vt:lpstr>
      <vt:lpstr>Why is Energy Essential?</vt:lpstr>
      <vt:lpstr>Energy Facts:</vt:lpstr>
      <vt:lpstr>Types of Energy Sources</vt:lpstr>
      <vt:lpstr>PowerPoint Presentation</vt:lpstr>
      <vt:lpstr>PowerPoint Presentation</vt:lpstr>
      <vt:lpstr>PowerPoint Presentation</vt:lpstr>
    </vt:vector>
  </TitlesOfParts>
  <Company>Lakeridge Junior High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Energy</dc:title>
  <dc:creator>donell willey</dc:creator>
  <cp:lastModifiedBy>ASD Davis</cp:lastModifiedBy>
  <cp:revision>13</cp:revision>
  <dcterms:created xsi:type="dcterms:W3CDTF">2012-11-27T14:59:59Z</dcterms:created>
  <dcterms:modified xsi:type="dcterms:W3CDTF">2013-11-12T19:37:52Z</dcterms:modified>
</cp:coreProperties>
</file>