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23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12" Target="slides/slide7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26" Target="slides/slide21.xml"/><Relationship Type="http://schemas.openxmlformats.org/officeDocument/2006/relationships/slide" Id="rId25" Target="slides/slide20.xml"/><Relationship Type="http://schemas.openxmlformats.org/officeDocument/2006/relationships/slide" Id="rId28" Target="slides/slide23.xml"/><Relationship Type="http://schemas.openxmlformats.org/officeDocument/2006/relationships/slide" Id="rId27" Target="slides/slide22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theme" Id="rId1" Target="theme/theme3.xml"/><Relationship Type="http://schemas.openxmlformats.org/officeDocument/2006/relationships/slide" Id="rId22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2" id="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3" id="8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4" id="8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5" id="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6" id="14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7" id="14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3" id="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4" id="15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5" id="15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0" id="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1" id="16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2" id="16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67" id="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8" id="16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69" id="16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75" id="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6" id="1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77" id="1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1" id="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2" id="18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83" id="18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89" id="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0" id="19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1" id="19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96" id="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7" id="19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98" id="19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04" id="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5" id="20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06" id="20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13" id="2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4" id="21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15" id="21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0" id="9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19" id="2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0" id="22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21" id="22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26" id="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7" id="22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28" id="22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32" id="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3" id="233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34" id="234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238" id="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9" id="23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240" id="24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6" id="9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1" id="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2" id="10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3" id="10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7" id="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8" id="10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9" id="10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4" id="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5" id="11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6" id="11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6" id="12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1" id="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2" id="13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3" id="13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8" id="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9" id="13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0" id="14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4" id="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" id="15"/>
          <p:cNvSpPr/>
          <p:nvPr/>
        </p:nvSpPr>
        <p:spPr>
          <a:xfrm rot="10800000" flipH="1">
            <a:off y="2056789" x="0"/>
            <a:ext cy="1219810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6" id="16"/>
          <p:cNvSpPr/>
          <p:nvPr/>
        </p:nvSpPr>
        <p:spPr>
          <a:xfrm>
            <a:off y="0" x="0"/>
            <a:ext cy="21335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7" id="17"/>
          <p:cNvSpPr txBox="1"/>
          <p:nvPr>
            <p:ph type="subTitle" idx="1"/>
          </p:nvPr>
        </p:nvSpPr>
        <p:spPr>
          <a:xfrm rot="-249176">
            <a:off y="3131978" x="1097760"/>
            <a:ext cy="523986" cx="758501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127000" algn="l" marL="0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i="0" baseline="0" strike="noStrike" sz="2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8" id="18"/>
          <p:cNvSpPr/>
          <p:nvPr/>
        </p:nvSpPr>
        <p:spPr>
          <a:xfrm rot="-240126">
            <a:off y="2455229" x="472191"/>
            <a:ext cy="448686" cx="498615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9" id="19"/>
          <p:cNvSpPr txBox="1"/>
          <p:nvPr>
            <p:ph type="ctrTitle"/>
          </p:nvPr>
        </p:nvSpPr>
        <p:spPr>
          <a:xfrm rot="-244891">
            <a:off y="1341541" x="1031293"/>
            <a:ext cy="1421100" cx="777231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0" id="20"/>
          <p:cNvSpPr/>
          <p:nvPr/>
        </p:nvSpPr>
        <p:spPr>
          <a:xfrm flipH="1">
            <a:off y="3511296" x="0"/>
            <a:ext cy="3351847" cx="9143999"/>
          </a:xfrm>
          <a:custGeom>
            <a:pathLst>
              <a:path extrusionOk="0" h="3429000" w="9144000">
                <a:moveTo>
                  <a:pt y="0" x="0"/>
                </a:moveTo>
                <a:lnTo>
                  <a:pt y="762000" x="0"/>
                </a:lnTo>
                <a:lnTo>
                  <a:pt y="3429000" x="0"/>
                </a:lnTo>
                <a:lnTo>
                  <a:pt y="3429000" x="9144000"/>
                </a:lnTo>
                <a:lnTo>
                  <a:pt y="762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1" id="21"/>
          <p:cNvSpPr/>
          <p:nvPr/>
        </p:nvSpPr>
        <p:spPr>
          <a:xfrm rot="-283855">
            <a:off y="3829088" x="915995"/>
            <a:ext cy="288076" cx="601990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4" id="2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5" id="2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6" id="26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7" id="27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8" id="2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29" id="29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0" id="30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1" id="31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2" id="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3" id="3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4" id="3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5" id="3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6" id="36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7" id="37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8" id="3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39" id="39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0" id="40"/>
          <p:cNvSpPr txBox="1"/>
          <p:nvPr>
            <p:ph type="body" idx="1"/>
          </p:nvPr>
        </p:nvSpPr>
        <p:spPr>
          <a:xfrm>
            <a:off y="1600200" x="457200"/>
            <a:ext cy="45261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baseline="0" sz="1800">
                <a:solidFill>
                  <a:schemeClr val="lt2"/>
                </a:solidFill>
              </a:defRPr>
            </a:lvl6pPr>
            <a:lvl7pPr rtl="0">
              <a:defRPr baseline="0" sz="1800">
                <a:solidFill>
                  <a:schemeClr val="lt2"/>
                </a:solidFill>
              </a:defRPr>
            </a:lvl7pPr>
            <a:lvl8pPr rtl="0">
              <a:defRPr baseline="0" sz="1800">
                <a:solidFill>
                  <a:schemeClr val="lt2"/>
                </a:solidFill>
              </a:defRPr>
            </a:lvl8pPr>
            <a:lvl9pPr indent="114300" marL="3657600" rtl="0">
              <a:buSzPct val="100000"/>
              <a:buFont typeface="Trebuchet MS"/>
              <a:buNone/>
              <a:defRPr sz="1800"/>
            </a:lvl9pPr>
          </a:lstStyle>
          <a:p/>
        </p:txBody>
      </p:sp>
      <p:sp>
        <p:nvSpPr>
          <p:cNvPr name="Shape 41" id="41"/>
          <p:cNvSpPr txBox="1"/>
          <p:nvPr>
            <p:ph type="body" idx="2"/>
          </p:nvPr>
        </p:nvSpPr>
        <p:spPr>
          <a:xfrm>
            <a:off y="1600200" x="4648200"/>
            <a:ext cy="4526100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3000">
                <a:solidFill>
                  <a:schemeClr val="lt2"/>
                </a:solidFill>
              </a:defRPr>
            </a:lvl1pPr>
            <a:lvl2pPr rtl="0">
              <a:defRPr sz="2400">
                <a:solidFill>
                  <a:schemeClr val="lt2"/>
                </a:solidFill>
              </a:defRPr>
            </a:lvl2pPr>
            <a:lvl3pPr rtl="0">
              <a:defRPr sz="2400">
                <a:solidFill>
                  <a:schemeClr val="lt2"/>
                </a:solidFill>
              </a:defRPr>
            </a:lvl3pPr>
            <a:lvl4pPr rtl="0">
              <a:defRPr sz="1800">
                <a:solidFill>
                  <a:schemeClr val="lt2"/>
                </a:solidFill>
              </a:defRPr>
            </a:lvl4pPr>
            <a:lvl5pPr rtl="0">
              <a:defRPr sz="1800">
                <a:solidFill>
                  <a:schemeClr val="lt2"/>
                </a:solidFill>
              </a:defRPr>
            </a:lvl5pPr>
            <a:lvl6pPr rtl="0">
              <a:defRPr baseline="0" sz="1800">
                <a:solidFill>
                  <a:schemeClr val="lt2"/>
                </a:solidFill>
              </a:defRPr>
            </a:lvl6pPr>
            <a:lvl7pPr rtl="0">
              <a:defRPr baseline="0" sz="1800">
                <a:solidFill>
                  <a:schemeClr val="lt2"/>
                </a:solidFill>
              </a:defRPr>
            </a:lvl7pPr>
            <a:lvl8pPr rtl="0">
              <a:defRPr baseline="0" sz="1800">
                <a:solidFill>
                  <a:schemeClr val="lt2"/>
                </a:solidFill>
              </a:defRPr>
            </a:lvl8pPr>
            <a:lvl9pPr indent="114300" marL="3657600" rtl="0">
              <a:buSzPct val="100000"/>
              <a:buFont typeface="Trebuchet MS"/>
              <a:buNone/>
              <a:defRPr sz="1800"/>
            </a:lvl9pPr>
          </a:lstStyle>
          <a:p/>
        </p:txBody>
      </p:sp>
      <p:sp>
        <p:nvSpPr>
          <p:cNvPr name="Shape 42" id="42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5" id="45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6" id="46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7" id="47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8" id="48"/>
          <p:cNvSpPr/>
          <p:nvPr/>
        </p:nvSpPr>
        <p:spPr>
          <a:xfrm rot="-240126">
            <a:off y="702629" x="700792"/>
            <a:ext cy="448686" cx="498615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49" id="49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name="Shape 50" id="50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1" id="51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4" id="54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5" id="55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6" id="56"/>
          <p:cNvSpPr txBox="1"/>
          <p:nvPr>
            <p:ph type="body" idx="1"/>
          </p:nvPr>
        </p:nvSpPr>
        <p:spPr>
          <a:xfrm rot="-120001">
            <a:off y="5784355" x="998773"/>
            <a:ext cy="473687" cx="5570193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5750" algn="l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baseline="0"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57" id="57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8" id="58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59" id="59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/>
          <p:nvPr/>
        </p:nvSpPr>
        <p:spPr>
          <a:xfrm flipH="1">
            <a:off y="6248400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62" id="62"/>
          <p:cNvSpPr/>
          <p:nvPr/>
        </p:nvSpPr>
        <p:spPr>
          <a:xfrm rot="-120272">
            <a:off y="6170451" x="918043"/>
            <a:ext cy="294012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63" id="63"/>
          <p:cNvSpPr/>
          <p:nvPr/>
        </p:nvSpPr>
        <p:spPr>
          <a:xfrm rot="10800000" flipH="1">
            <a:off y="-937" x="0"/>
            <a:ext cy="1448737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64" id="64"/>
          <p:cNvSpPr/>
          <p:nvPr/>
        </p:nvSpPr>
        <p:spPr>
          <a:xfrm rot="10800000" flipH="1">
            <a:off y="0" x="0"/>
            <a:ext cy="1366733" cx="9143999"/>
          </a:xfrm>
          <a:custGeom>
            <a:pathLst>
              <a:path extrusionOk="0" h="1366734" w="9144000">
                <a:moveTo>
                  <a:pt y="1366734" x="0"/>
                </a:moveTo>
                <a:lnTo>
                  <a:pt y="1366734" x="9144000"/>
                </a:lnTo>
                <a:lnTo>
                  <a:pt y="461859" x="9144000"/>
                </a:lnTo>
                <a:lnTo>
                  <a:pt y="157291" x="4645763"/>
                </a:lnTo>
                <a:lnTo>
                  <a:pt y="265851" x="4638172"/>
                </a:lnTo>
                <a:lnTo>
                  <a:pt y="0" x="836312"/>
                </a:lnTo>
                <a:lnTo>
                  <a:pt y="102948" x="829113"/>
                </a:lnTo>
                <a:lnTo>
                  <a:pt y="44971" x="0"/>
                </a:lnTo>
                <a:lnTo>
                  <a:pt y="461859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65" id="65"/>
          <p:cNvSpPr/>
          <p:nvPr/>
        </p:nvSpPr>
        <p:spPr>
          <a:xfrm rot="-120272">
            <a:off y="6289621" x="915325"/>
            <a:ext cy="316143" cx="7396425"/>
          </a:xfrm>
          <a:custGeom>
            <a:pathLst>
              <a:path extrusionOk="0" h="315950" w="7391900">
                <a:moveTo>
                  <a:pt y="0" x="5410200"/>
                </a:moveTo>
                <a:lnTo>
                  <a:pt y="87350" x="5410200"/>
                </a:lnTo>
                <a:lnTo>
                  <a:pt y="87349" x="7391900"/>
                </a:lnTo>
                <a:lnTo>
                  <a:pt y="315950" x="7391900"/>
                </a:lnTo>
                <a:lnTo>
                  <a:pt y="315949" x="1981700"/>
                </a:lnTo>
                <a:lnTo>
                  <a:pt y="228600" x="1981700"/>
                </a:lnTo>
                <a:lnTo>
                  <a:pt y="228600" x="0"/>
                </a:lnTo>
                <a:lnTo>
                  <a:pt y="0" x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66" id="66"/>
          <p:cNvSpPr/>
          <p:nvPr/>
        </p:nvSpPr>
        <p:spPr>
          <a:xfrm flipH="1">
            <a:off y="6327648" x="0"/>
            <a:ext cy="532447" cx="9143999"/>
          </a:xfrm>
          <a:custGeom>
            <a:pathLst>
              <a:path extrusionOk="0" h="990600" w="9144000">
                <a:moveTo>
                  <a:pt y="0" x="0"/>
                </a:moveTo>
                <a:lnTo>
                  <a:pt y="381000" x="0"/>
                </a:lnTo>
                <a:lnTo>
                  <a:pt y="990600" x="0"/>
                </a:lnTo>
                <a:lnTo>
                  <a:pt y="990600" x="9144000"/>
                </a:lnTo>
                <a:lnTo>
                  <a:pt y="381000" x="9144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scaled="0" ang="5400000"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name="Shape 5" id="5"/>
          <p:cNvCxnSpPr/>
          <p:nvPr/>
        </p:nvCxnSpPr>
        <p:spPr>
          <a:xfrm>
            <a:off y="76200" x="76200"/>
            <a:ext cy="6705599" cx="0"/>
          </a:xfrm>
          <a:prstGeom prst="straightConnector1">
            <a:avLst/>
          </a:prstGeom>
          <a:noFill/>
          <a:ln w="107950" cap="flat">
            <a:solidFill>
              <a:srgbClr val="D23927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6" id="6"/>
          <p:cNvCxnSpPr/>
          <p:nvPr/>
        </p:nvCxnSpPr>
        <p:spPr>
          <a:xfrm>
            <a:off y="76200" x="9067800"/>
            <a:ext cy="6705599" cx="0"/>
          </a:xfrm>
          <a:prstGeom prst="straightConnector1">
            <a:avLst/>
          </a:prstGeom>
          <a:noFill/>
          <a:ln w="114300" cap="flat">
            <a:solidFill>
              <a:srgbClr val="D23927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7" id="7"/>
          <p:cNvCxnSpPr/>
          <p:nvPr/>
        </p:nvCxnSpPr>
        <p:spPr>
          <a:xfrm>
            <a:off y="76200" x="533399"/>
            <a:ext cy="6705599" cx="0"/>
          </a:xfrm>
          <a:prstGeom prst="straightConnector1">
            <a:avLst/>
          </a:prstGeom>
          <a:noFill/>
          <a:ln w="69850" cap="flat">
            <a:solidFill>
              <a:srgbClr val="D23927"/>
            </a:solidFill>
            <a:prstDash val="solid"/>
            <a:round/>
            <a:headEnd len="med" type="none" w="med"/>
            <a:tailEnd len="med" type="none" w="med"/>
          </a:ln>
        </p:spPr>
      </p:cxnSp>
      <p:cxnSp>
        <p:nvCxnSpPr>
          <p:cNvPr name="Shape 8" id="8"/>
          <p:cNvCxnSpPr/>
          <p:nvPr/>
        </p:nvCxnSpPr>
        <p:spPr>
          <a:xfrm flipH="1">
            <a:off y="76200" x="914400"/>
            <a:ext cy="6324600" cx="152399"/>
          </a:xfrm>
          <a:prstGeom prst="straightConnector1">
            <a:avLst/>
          </a:prstGeom>
          <a:noFill/>
          <a:ln w="152400" cap="flat">
            <a:solidFill>
              <a:srgbClr val="D23927"/>
            </a:solidFill>
            <a:prstDash val="solid"/>
            <a:round/>
            <a:headEnd len="med" type="none" w="med"/>
            <a:tailEnd len="med" type="none" w="med"/>
          </a:ln>
        </p:spPr>
      </p:cxnSp>
      <p:sp>
        <p:nvSpPr>
          <p:cNvPr name="Shape 9" id="9"/>
          <p:cNvSpPr/>
          <p:nvPr/>
        </p:nvSpPr>
        <p:spPr>
          <a:xfrm>
            <a:off y="76200" x="110055"/>
            <a:ext cy="6629399" cx="1698625"/>
          </a:xfrm>
          <a:custGeom>
            <a:pathLst>
              <a:path extrusionOk="0" h="4154" w="1070">
                <a:moveTo>
                  <a:pt y="0" x="4"/>
                </a:moveTo>
                <a:lnTo>
                  <a:pt y="0" x="4"/>
                </a:lnTo>
                <a:lnTo>
                  <a:pt y="74" x="2"/>
                </a:lnTo>
                <a:lnTo>
                  <a:pt y="162" x="0"/>
                </a:lnTo>
                <a:lnTo>
                  <a:pt y="280" x="0"/>
                </a:lnTo>
                <a:lnTo>
                  <a:pt y="426" x="4"/>
                </a:lnTo>
                <a:lnTo>
                  <a:pt y="594" x="10"/>
                </a:lnTo>
                <a:lnTo>
                  <a:pt y="686" x="16"/>
                </a:lnTo>
                <a:lnTo>
                  <a:pt y="782" x="22"/>
                </a:lnTo>
                <a:lnTo>
                  <a:pt y="884" x="30"/>
                </a:lnTo>
                <a:lnTo>
                  <a:pt y="990" x="42"/>
                </a:lnTo>
                <a:lnTo>
                  <a:pt y="1098" x="54"/>
                </a:lnTo>
                <a:lnTo>
                  <a:pt y="1210" x="68"/>
                </a:lnTo>
                <a:lnTo>
                  <a:pt y="1324" x="86"/>
                </a:lnTo>
                <a:lnTo>
                  <a:pt y="1442" x="104"/>
                </a:lnTo>
                <a:lnTo>
                  <a:pt y="1562" x="126"/>
                </a:lnTo>
                <a:lnTo>
                  <a:pt y="1682" x="152"/>
                </a:lnTo>
                <a:lnTo>
                  <a:pt y="1804" x="178"/>
                </a:lnTo>
                <a:lnTo>
                  <a:pt y="1928" x="210"/>
                </a:lnTo>
                <a:lnTo>
                  <a:pt y="2050" x="244"/>
                </a:lnTo>
                <a:lnTo>
                  <a:pt y="2174" x="280"/>
                </a:lnTo>
                <a:lnTo>
                  <a:pt y="2298" x="322"/>
                </a:lnTo>
                <a:lnTo>
                  <a:pt y="2420" x="366"/>
                </a:lnTo>
                <a:lnTo>
                  <a:pt y="2542" x="416"/>
                </a:lnTo>
                <a:lnTo>
                  <a:pt y="2662" x="468"/>
                </a:lnTo>
                <a:lnTo>
                  <a:pt y="2722" x="496"/>
                </a:lnTo>
                <a:lnTo>
                  <a:pt y="2780" x="524"/>
                </a:lnTo>
                <a:lnTo>
                  <a:pt y="2838" x="554"/>
                </a:lnTo>
                <a:lnTo>
                  <a:pt y="2896" x="586"/>
                </a:lnTo>
                <a:lnTo>
                  <a:pt y="2896" x="586"/>
                </a:lnTo>
                <a:lnTo>
                  <a:pt y="3018" x="652"/>
                </a:lnTo>
                <a:lnTo>
                  <a:pt y="3132" x="714"/>
                </a:lnTo>
                <a:lnTo>
                  <a:pt y="3238" x="768"/>
                </a:lnTo>
                <a:lnTo>
                  <a:pt y="3336" x="816"/>
                </a:lnTo>
                <a:lnTo>
                  <a:pt y="3426" x="860"/>
                </a:lnTo>
                <a:lnTo>
                  <a:pt y="3510" x="900"/>
                </a:lnTo>
                <a:lnTo>
                  <a:pt y="3588" x="934"/>
                </a:lnTo>
                <a:lnTo>
                  <a:pt y="3658" x="964"/>
                </a:lnTo>
                <a:lnTo>
                  <a:pt y="3724" x="988"/>
                </a:lnTo>
                <a:lnTo>
                  <a:pt y="3782" x="1010"/>
                </a:lnTo>
                <a:lnTo>
                  <a:pt y="3836" x="1028"/>
                </a:lnTo>
                <a:lnTo>
                  <a:pt y="3884" x="1042"/>
                </a:lnTo>
                <a:lnTo>
                  <a:pt y="3926" x="1052"/>
                </a:lnTo>
                <a:lnTo>
                  <a:pt y="3964" x="1060"/>
                </a:lnTo>
                <a:lnTo>
                  <a:pt y="3998" x="1066"/>
                </a:lnTo>
                <a:lnTo>
                  <a:pt y="4028" x="1068"/>
                </a:lnTo>
                <a:lnTo>
                  <a:pt y="4054" x="1070"/>
                </a:lnTo>
                <a:lnTo>
                  <a:pt y="4074" x="1068"/>
                </a:lnTo>
                <a:lnTo>
                  <a:pt y="4094" x="1066"/>
                </a:lnTo>
                <a:lnTo>
                  <a:pt y="4108" x="1060"/>
                </a:lnTo>
                <a:lnTo>
                  <a:pt y="4122" x="1056"/>
                </a:lnTo>
                <a:lnTo>
                  <a:pt y="4132" x="1050"/>
                </a:lnTo>
                <a:lnTo>
                  <a:pt y="4138" x="1042"/>
                </a:lnTo>
                <a:lnTo>
                  <a:pt y="4144" x="1034"/>
                </a:lnTo>
                <a:lnTo>
                  <a:pt y="4148" x="1028"/>
                </a:lnTo>
                <a:lnTo>
                  <a:pt y="4152" x="1020"/>
                </a:lnTo>
                <a:lnTo>
                  <a:pt y="4154" x="1006"/>
                </a:lnTo>
                <a:lnTo>
                  <a:pt y="4152" x="998"/>
                </a:lnTo>
                <a:lnTo>
                  <a:pt y="4152" x="994"/>
                </a:lnTo>
              </a:path>
            </a:pathLst>
          </a:custGeom>
          <a:noFill/>
          <a:ln w="25400" cap="flat">
            <a:solidFill>
              <a:srgbClr val="D23927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  <p:sp>
        <p:nvSpPr>
          <p:cNvPr name="Shape 10" id="10"/>
          <p:cNvSpPr/>
          <p:nvPr/>
        </p:nvSpPr>
        <p:spPr>
          <a:xfrm>
            <a:off y="5486400" x="7839160"/>
            <a:ext cy="796925" cx="1181100"/>
          </a:xfrm>
          <a:custGeom>
            <a:pathLst>
              <a:path extrusionOk="0" h="502" w="744">
                <a:moveTo>
                  <a:pt y="502" x="0"/>
                </a:moveTo>
                <a:lnTo>
                  <a:pt y="502" x="0"/>
                </a:lnTo>
                <a:lnTo>
                  <a:pt y="482" x="4"/>
                </a:lnTo>
                <a:lnTo>
                  <a:pt y="460" x="10"/>
                </a:lnTo>
                <a:lnTo>
                  <a:pt y="430" x="20"/>
                </a:lnTo>
                <a:lnTo>
                  <a:pt y="396" x="36"/>
                </a:lnTo>
                <a:lnTo>
                  <a:pt y="358" x="56"/>
                </a:lnTo>
                <a:lnTo>
                  <a:pt y="316" x="84"/>
                </a:lnTo>
                <a:lnTo>
                  <a:pt y="294" x="100"/>
                </a:lnTo>
                <a:lnTo>
                  <a:pt y="272" x="118"/>
                </a:lnTo>
                <a:lnTo>
                  <a:pt y="248" x="138"/>
                </a:lnTo>
                <a:lnTo>
                  <a:pt y="226" x="160"/>
                </a:lnTo>
                <a:lnTo>
                  <a:pt y="204" x="184"/>
                </a:lnTo>
                <a:lnTo>
                  <a:pt y="182" x="212"/>
                </a:lnTo>
                <a:lnTo>
                  <a:pt y="162" x="240"/>
                </a:lnTo>
                <a:lnTo>
                  <a:pt y="140" x="272"/>
                </a:lnTo>
                <a:lnTo>
                  <a:pt y="120" x="306"/>
                </a:lnTo>
                <a:lnTo>
                  <a:pt y="102" x="342"/>
                </a:lnTo>
                <a:lnTo>
                  <a:pt y="84" x="382"/>
                </a:lnTo>
                <a:lnTo>
                  <a:pt y="66" x="424"/>
                </a:lnTo>
                <a:lnTo>
                  <a:pt y="52" x="470"/>
                </a:lnTo>
                <a:lnTo>
                  <a:pt y="38" x="518"/>
                </a:lnTo>
                <a:lnTo>
                  <a:pt y="26" x="570"/>
                </a:lnTo>
                <a:lnTo>
                  <a:pt y="16" x="624"/>
                </a:lnTo>
                <a:lnTo>
                  <a:pt y="6" x="682"/>
                </a:lnTo>
                <a:lnTo>
                  <a:pt y="0" x="744"/>
                </a:lnTo>
              </a:path>
            </a:pathLst>
          </a:custGeom>
          <a:noFill/>
          <a:ln w="25400" cap="flat">
            <a:solidFill>
              <a:srgbClr val="CB2813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  <p:sp>
        <p:nvSpPr>
          <p:cNvPr name="Shape 11" id="11"/>
          <p:cNvSpPr/>
          <p:nvPr/>
        </p:nvSpPr>
        <p:spPr>
          <a:xfrm>
            <a:off y="3536950" x="8273122"/>
            <a:ext cy="2606675" cx="777875"/>
          </a:xfrm>
          <a:custGeom>
            <a:pathLst>
              <a:path extrusionOk="0" h="1642" w="490">
                <a:moveTo>
                  <a:pt y="1642" x="0"/>
                </a:moveTo>
                <a:lnTo>
                  <a:pt y="1642" x="0"/>
                </a:lnTo>
                <a:lnTo>
                  <a:pt y="1624" x="24"/>
                </a:lnTo>
                <a:lnTo>
                  <a:pt y="1600" x="50"/>
                </a:lnTo>
                <a:lnTo>
                  <a:pt y="1564" x="86"/>
                </a:lnTo>
                <a:lnTo>
                  <a:pt y="1518" x="126"/>
                </a:lnTo>
                <a:lnTo>
                  <a:pt y="1490" x="148"/>
                </a:lnTo>
                <a:lnTo>
                  <a:pt y="1458" x="172"/>
                </a:lnTo>
                <a:lnTo>
                  <a:pt y="1424" x="196"/>
                </a:lnTo>
                <a:lnTo>
                  <a:pt y="1384" x="220"/>
                </a:lnTo>
                <a:lnTo>
                  <a:pt y="1344" x="244"/>
                </a:lnTo>
                <a:lnTo>
                  <a:pt y="1298" x="268"/>
                </a:lnTo>
                <a:lnTo>
                  <a:pt y="1248" x="292"/>
                </a:lnTo>
                <a:lnTo>
                  <a:pt y="1196" x="316"/>
                </a:lnTo>
                <a:lnTo>
                  <a:pt y="1138" x="340"/>
                </a:lnTo>
                <a:lnTo>
                  <a:pt y="1078" x="362"/>
                </a:lnTo>
                <a:lnTo>
                  <a:pt y="1014" x="384"/>
                </a:lnTo>
                <a:lnTo>
                  <a:pt y="944" x="404"/>
                </a:lnTo>
                <a:lnTo>
                  <a:pt y="870" x="422"/>
                </a:lnTo>
                <a:lnTo>
                  <a:pt y="792" x="438"/>
                </a:lnTo>
                <a:lnTo>
                  <a:pt y="710" x="454"/>
                </a:lnTo>
                <a:lnTo>
                  <a:pt y="624" x="466"/>
                </a:lnTo>
                <a:lnTo>
                  <a:pt y="532" x="476"/>
                </a:lnTo>
                <a:lnTo>
                  <a:pt y="436" x="484"/>
                </a:lnTo>
                <a:lnTo>
                  <a:pt y="334" x="488"/>
                </a:lnTo>
                <a:lnTo>
                  <a:pt y="228" x="490"/>
                </a:lnTo>
                <a:lnTo>
                  <a:pt y="118" x="488"/>
                </a:lnTo>
                <a:lnTo>
                  <a:pt y="0" x="484"/>
                </a:lnTo>
              </a:path>
            </a:pathLst>
          </a:custGeom>
          <a:noFill/>
          <a:ln w="25400" cap="flat">
            <a:solidFill>
              <a:srgbClr val="D0331F"/>
            </a:solidFill>
            <a:prstDash val="solid"/>
            <a:round/>
            <a:headEnd len="med" type="none" w="med"/>
            <a:tailEnd len="med" type="none" w="med"/>
          </a:ln>
        </p:spPr>
        <p:txBody>
          <a:bodyPr bIns="45700" tIns="45700" lIns="91425" anchor="t" anchorCtr="0" rIns="91425">
            <a:spAutoFit/>
          </a:bodyPr>
          <a:lstStyle/>
          <a:p/>
        </p:txBody>
      </p:sp>
      <p:sp>
        <p:nvSpPr>
          <p:cNvPr name="Shape 12" id="12"/>
          <p:cNvSpPr txBox="1"/>
          <p:nvPr>
            <p:ph type="title"/>
          </p:nvPr>
        </p:nvSpPr>
        <p:spPr>
          <a:xfrm rot="-240056">
            <a:off y="-19227" x="1172871"/>
            <a:ext cy="1143088" cx="8229556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36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3" id="13"/>
          <p:cNvSpPr txBox="1"/>
          <p:nvPr>
            <p:ph type="body" idx="1"/>
          </p:nvPr>
        </p:nvSpPr>
        <p:spPr>
          <a:xfrm>
            <a:off y="1828800" x="457200"/>
            <a:ext cy="42212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lt2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480"/>
              </a:spcBef>
              <a:buClr>
                <a:schemeClr val="lt2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lt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360"/>
              </a:spcBef>
              <a:buClr>
                <a:schemeClr val="lt2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360"/>
              </a:spcBef>
              <a:buClr>
                <a:schemeClr val="lt2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360"/>
              </a:spcBef>
              <a:buClr>
                <a:schemeClr val="lt2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4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9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11.jpg"/><Relationship Type="http://schemas.openxmlformats.org/officeDocument/2006/relationships/image" Id="rId3" Target="../media/image01.jpg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jpg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8.jpg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15.jpg"/><Relationship Type="http://schemas.openxmlformats.org/officeDocument/2006/relationships/image" Id="rId3" Target="../media/image10.gif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13.jpg"/><Relationship Type="http://schemas.openxmlformats.org/officeDocument/2006/relationships/image" Id="rId3" Target="../media/image12.jpg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17.jpg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19.jpg"/><Relationship Type="http://schemas.openxmlformats.org/officeDocument/2006/relationships/image" Id="rId3" Target="../media/image14.jpg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16.jpg"/><Relationship Type="http://schemas.openxmlformats.org/officeDocument/2006/relationships/image" Id="rId3" Target="../media/image20.jpg"/><Relationship Type="http://schemas.openxmlformats.org/officeDocument/2006/relationships/image" Id="rId5" Target="../media/image18.jp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1.xml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2.xml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2.xml"/></Relationships>
</file>

<file path=ppt/slides/_rels/slide2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2.xml"/><Relationship Type="http://schemas.openxmlformats.org/officeDocument/2006/relationships/slideLayout" Id="rId1" Target="../slideLayouts/slideLayout2.xml"/></Relationships>
</file>

<file path=ppt/slides/_rels/slide2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3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6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3.gif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0.jpg"/><Relationship Type="http://schemas.openxmlformats.org/officeDocument/2006/relationships/image" Id="rId3" Target="../media/image05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7.jpg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NATURAL DISASTERS!</a:t>
            </a:r>
          </a:p>
        </p:txBody>
      </p:sp>
      <p:sp>
        <p:nvSpPr>
          <p:cNvPr name="Shape 69" id="69"/>
          <p:cNvSpPr txBox="1"/>
          <p:nvPr/>
        </p:nvSpPr>
        <p:spPr>
          <a:xfrm>
            <a:off y="1560500" x="491850"/>
            <a:ext cy="388500" cx="32574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EFEFEF"/>
                </a:solidFill>
              </a:rPr>
              <a:t>EARTHQUAKES</a:t>
            </a:r>
          </a:p>
        </p:txBody>
      </p:sp>
      <p:sp>
        <p:nvSpPr>
          <p:cNvPr name="Shape 70" id="70"/>
          <p:cNvSpPr txBox="1"/>
          <p:nvPr/>
        </p:nvSpPr>
        <p:spPr>
          <a:xfrm>
            <a:off y="2233525" x="507625"/>
            <a:ext cy="492899" cx="30936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3F3F3"/>
                </a:solidFill>
              </a:rPr>
              <a:t>VOLCANIC ERUPTIONS</a:t>
            </a:r>
          </a:p>
        </p:txBody>
      </p:sp>
      <p:sp>
        <p:nvSpPr>
          <p:cNvPr name="Shape 71" id="71"/>
          <p:cNvSpPr txBox="1"/>
          <p:nvPr/>
        </p:nvSpPr>
        <p:spPr>
          <a:xfrm>
            <a:off y="3013775" x="507625"/>
            <a:ext cy="479100" cx="28473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EFEFEF"/>
                </a:solidFill>
              </a:rPr>
              <a:t>DROUGHT</a:t>
            </a:r>
          </a:p>
        </p:txBody>
      </p:sp>
      <p:sp>
        <p:nvSpPr>
          <p:cNvPr name="Shape 72" id="72"/>
          <p:cNvSpPr txBox="1"/>
          <p:nvPr/>
        </p:nvSpPr>
        <p:spPr>
          <a:xfrm>
            <a:off y="3707400" x="491850"/>
            <a:ext cy="383400" cx="29156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800" b="1">
                <a:solidFill>
                  <a:srgbClr val="FFFFFF"/>
                </a:solidFill>
              </a:rPr>
              <a:t>AVALANCHE</a:t>
            </a:r>
          </a:p>
          <a:p>
            <a:r>
              <a:t/>
            </a:r>
          </a:p>
        </p:txBody>
      </p:sp>
      <p:sp>
        <p:nvSpPr>
          <p:cNvPr name="Shape 73" id="73"/>
          <p:cNvSpPr txBox="1"/>
          <p:nvPr/>
        </p:nvSpPr>
        <p:spPr>
          <a:xfrm>
            <a:off y="4387275" x="494000"/>
            <a:ext cy="479100" cx="2094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FFFFF"/>
                </a:solidFill>
              </a:rPr>
              <a:t>BLIZZARD</a:t>
            </a:r>
          </a:p>
        </p:txBody>
      </p:sp>
      <p:sp>
        <p:nvSpPr>
          <p:cNvPr name="Shape 74" id="74"/>
          <p:cNvSpPr txBox="1"/>
          <p:nvPr/>
        </p:nvSpPr>
        <p:spPr>
          <a:xfrm>
            <a:off y="5190275" x="411800"/>
            <a:ext cy="465300" cx="22587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FFFFF"/>
                </a:solidFill>
              </a:rPr>
              <a:t>HURRICANES</a:t>
            </a:r>
          </a:p>
        </p:txBody>
      </p:sp>
      <p:sp>
        <p:nvSpPr>
          <p:cNvPr name="Shape 75" id="75"/>
          <p:cNvSpPr txBox="1"/>
          <p:nvPr/>
        </p:nvSpPr>
        <p:spPr>
          <a:xfrm>
            <a:off y="1522100" x="4504775"/>
            <a:ext cy="465300" cx="20532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FFFFF"/>
                </a:solidFill>
              </a:rPr>
              <a:t>WILDFIRES</a:t>
            </a:r>
          </a:p>
        </p:txBody>
      </p:sp>
      <p:sp>
        <p:nvSpPr>
          <p:cNvPr name="Shape 76" id="76"/>
          <p:cNvSpPr txBox="1"/>
          <p:nvPr/>
        </p:nvSpPr>
        <p:spPr>
          <a:xfrm>
            <a:off y="2288275" x="4484150"/>
            <a:ext cy="383400" cx="22038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FFFFF"/>
                </a:solidFill>
              </a:rPr>
              <a:t>TORNADOES</a:t>
            </a:r>
          </a:p>
        </p:txBody>
      </p:sp>
      <p:sp>
        <p:nvSpPr>
          <p:cNvPr name="Shape 77" id="77"/>
          <p:cNvSpPr txBox="1"/>
          <p:nvPr/>
        </p:nvSpPr>
        <p:spPr>
          <a:xfrm>
            <a:off y="3068525" x="4586825"/>
            <a:ext cy="314999" cx="822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78" id="78"/>
          <p:cNvSpPr txBox="1"/>
          <p:nvPr/>
        </p:nvSpPr>
        <p:spPr>
          <a:xfrm>
            <a:off y="3013925" x="4449825"/>
            <a:ext cy="424199" cx="24777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FFFFF"/>
                </a:solidFill>
              </a:rPr>
              <a:t>FLOODS</a:t>
            </a:r>
          </a:p>
        </p:txBody>
      </p:sp>
      <p:sp>
        <p:nvSpPr>
          <p:cNvPr name="Shape 79" id="79"/>
          <p:cNvSpPr txBox="1"/>
          <p:nvPr/>
        </p:nvSpPr>
        <p:spPr>
          <a:xfrm>
            <a:off y="3848775" x="4477325"/>
            <a:ext cy="538499" cx="21081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FFFFF"/>
                </a:solidFill>
              </a:rPr>
              <a:t>TSUNAMI</a:t>
            </a:r>
          </a:p>
        </p:txBody>
      </p:sp>
      <p:sp>
        <p:nvSpPr>
          <p:cNvPr name="Shape 80" id="80"/>
          <p:cNvSpPr txBox="1"/>
          <p:nvPr/>
        </p:nvSpPr>
        <p:spPr>
          <a:xfrm>
            <a:off y="4606175" x="4449825"/>
            <a:ext cy="451800" cx="34778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FFFFF"/>
                </a:solidFill>
              </a:rPr>
              <a:t>EPIDEMICS/ILLNESSES</a:t>
            </a:r>
          </a:p>
        </p:txBody>
      </p:sp>
      <p:sp>
        <p:nvSpPr>
          <p:cNvPr name="Shape 81" id="81"/>
          <p:cNvSpPr txBox="1"/>
          <p:nvPr/>
        </p:nvSpPr>
        <p:spPr>
          <a:xfrm>
            <a:off y="5313475" x="4449825"/>
            <a:ext cy="479100" cx="29156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1800" b="1">
                <a:solidFill>
                  <a:srgbClr val="FFFFFF"/>
                </a:solidFill>
              </a:rPr>
              <a:t>LANDSLIDES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1" id="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2" id="142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43" id="143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44" id="144"/>
          <p:cNvSpPr/>
          <p:nvPr/>
        </p:nvSpPr>
        <p:spPr>
          <a:xfrm>
            <a:off y="243880" x="222819"/>
            <a:ext cy="6138853" cx="869836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8" id="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9" id="149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Tsunamis</a:t>
            </a:r>
          </a:p>
        </p:txBody>
      </p:sp>
      <p:sp>
        <p:nvSpPr>
          <p:cNvPr name="Shape 150" id="150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Tsunamis are caused by </a:t>
            </a:r>
          </a:p>
          <a:p>
            <a:pPr rtl="0" lvl="0">
              <a:buNone/>
            </a:pPr>
            <a:r>
              <a:rPr lang="en"/>
              <a:t>undersea earthquakes.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					</a:t>
            </a:r>
          </a:p>
          <a:p>
            <a:pPr rtl="0" lvl="0">
              <a:buNone/>
            </a:pPr>
            <a:r>
              <a:rPr lang="en"/>
              <a:t>				</a:t>
            </a:r>
          </a:p>
          <a:p>
            <a:pPr indent="457200" marL="1828800" rtl="0" lvl="0">
              <a:buNone/>
            </a:pPr>
            <a:r>
              <a:rPr lang="en"/>
              <a:t> </a:t>
            </a:r>
          </a:p>
          <a:p>
            <a:pPr rtl="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                   Tsunamis can also be caused by</a:t>
            </a:r>
          </a:p>
          <a:p>
            <a:pPr indent="457200" marL="1828800"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coastal landslides. </a:t>
            </a:r>
          </a:p>
        </p:txBody>
      </p:sp>
      <p:sp>
        <p:nvSpPr>
          <p:cNvPr name="Shape 151" id="151"/>
          <p:cNvSpPr/>
          <p:nvPr/>
        </p:nvSpPr>
        <p:spPr>
          <a:xfrm>
            <a:off y="1652168" x="4851950"/>
            <a:ext cy="3165181" cx="42294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52" id="152"/>
          <p:cNvSpPr/>
          <p:nvPr/>
        </p:nvSpPr>
        <p:spPr>
          <a:xfrm>
            <a:off y="3091300" x="233775"/>
            <a:ext cy="3479800" cx="23368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56" id="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7" id="157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58" id="158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59" id="159"/>
          <p:cNvSpPr/>
          <p:nvPr/>
        </p:nvSpPr>
        <p:spPr>
          <a:xfrm>
            <a:off y="1243899" x="1063950"/>
            <a:ext cy="4978659" cx="749395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63" id="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4" id="164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Tornadoes</a:t>
            </a:r>
          </a:p>
        </p:txBody>
      </p:sp>
      <p:sp>
        <p:nvSpPr>
          <p:cNvPr name="Shape 165" id="165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 tornado is a violent, dangerous, rotating column of air that is in contact with both the surface of the earth and a cumulonimbus cloud.</a:t>
            </a:r>
          </a:p>
          <a:p>
            <a:r>
              <a:t/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2400"/>
              <a:t>Averages:</a:t>
            </a:r>
          </a:p>
          <a:p>
            <a:pPr rtl="0" lvl="0">
              <a:buNone/>
            </a:pPr>
            <a:r>
              <a:rPr lang="en" sz="2400"/>
              <a:t>Wind speed &lt;110mph</a:t>
            </a:r>
          </a:p>
          <a:p>
            <a:pPr rtl="0" lvl="0">
              <a:buNone/>
            </a:pPr>
            <a:r>
              <a:rPr lang="en" sz="2400"/>
              <a:t>250 feet across</a:t>
            </a:r>
          </a:p>
          <a:p>
            <a:r>
              <a:t/>
            </a:r>
          </a:p>
        </p:txBody>
      </p:sp>
      <p:sp>
        <p:nvSpPr>
          <p:cNvPr name="Shape 166" id="166"/>
          <p:cNvSpPr/>
          <p:nvPr/>
        </p:nvSpPr>
        <p:spPr>
          <a:xfrm>
            <a:off y="3299136" x="4093242"/>
            <a:ext cy="2660063" cx="443770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70" id="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1" id="171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72" id="172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73" id="173"/>
          <p:cNvSpPr/>
          <p:nvPr/>
        </p:nvSpPr>
        <p:spPr>
          <a:xfrm>
            <a:off y="0" x="58125"/>
            <a:ext cy="3789054" cx="495961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74" id="174"/>
          <p:cNvSpPr/>
          <p:nvPr/>
        </p:nvSpPr>
        <p:spPr>
          <a:xfrm>
            <a:off y="3215901" x="2983153"/>
            <a:ext cy="3277608" cx="589892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78" id="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79" id="179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4800"/>
              <a:t>Hurricanes</a:t>
            </a:r>
          </a:p>
          <a:p>
            <a:pPr>
              <a:buNone/>
            </a:pPr>
            <a:r>
              <a:rPr lang="en" sz="2400"/>
              <a:t>Typhoon, cyclone, tropical cyclone</a:t>
            </a:r>
          </a:p>
        </p:txBody>
      </p:sp>
      <p:sp>
        <p:nvSpPr>
          <p:cNvPr name="Shape 180" id="180"/>
          <p:cNvSpPr txBox="1"/>
          <p:nvPr>
            <p:ph type="body" idx="1"/>
          </p:nvPr>
        </p:nvSpPr>
        <p:spPr>
          <a:xfrm>
            <a:off y="1630474" x="457200"/>
            <a:ext cy="4526100" cx="86400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Hurricanes are huge storms that can be up to 600 miles wide, and have winds up to 200 mph.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They are generated by:</a:t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Warm ocean water </a:t>
            </a:r>
            <a:r>
              <a:rPr lang="en" sz="2400"/>
              <a:t>(warmer than 80 degrees)</a:t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Upward lifting winds</a:t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Air that cools quickly as it rises</a:t>
            </a:r>
          </a:p>
          <a:p>
            <a:pPr indent="-419100" marL="45720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Winds that move the entire storm system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84" id="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5" id="185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Hurricanes  cont.</a:t>
            </a:r>
          </a:p>
        </p:txBody>
      </p:sp>
      <p:sp>
        <p:nvSpPr>
          <p:cNvPr name="Shape 186" id="186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87" id="187"/>
          <p:cNvSpPr/>
          <p:nvPr/>
        </p:nvSpPr>
        <p:spPr>
          <a:xfrm>
            <a:off y="3035746" x="4566227"/>
            <a:ext cy="3090553" cx="412057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88" id="188"/>
          <p:cNvSpPr/>
          <p:nvPr/>
        </p:nvSpPr>
        <p:spPr>
          <a:xfrm>
            <a:off y="1740475" x="571500"/>
            <a:ext cy="3550644" cx="372629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92" id="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3" id="193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94" id="194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95" id="195"/>
          <p:cNvSpPr/>
          <p:nvPr/>
        </p:nvSpPr>
        <p:spPr>
          <a:xfrm>
            <a:off y="1327825" x="-20805"/>
            <a:ext cy="4704705" cx="918561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99" id="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0" id="200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Blizzards &amp; Avalanches</a:t>
            </a:r>
          </a:p>
        </p:txBody>
      </p:sp>
      <p:sp>
        <p:nvSpPr>
          <p:cNvPr name="Shape 201" id="201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Blizzards:</a:t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Heavy snow</a:t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Strong winds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Avalanches:</a:t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Layers of snow build up</a:t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Layers slip off the other</a:t>
            </a:r>
          </a:p>
          <a:p>
            <a:r>
              <a:t/>
            </a:r>
          </a:p>
        </p:txBody>
      </p:sp>
      <p:sp>
        <p:nvSpPr>
          <p:cNvPr name="Shape 202" id="202"/>
          <p:cNvSpPr/>
          <p:nvPr/>
        </p:nvSpPr>
        <p:spPr>
          <a:xfrm>
            <a:off y="1483924" x="3909574"/>
            <a:ext cy="2091466" cx="31418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203" id="203"/>
          <p:cNvSpPr/>
          <p:nvPr/>
        </p:nvSpPr>
        <p:spPr>
          <a:xfrm>
            <a:off y="3887050" x="5379025"/>
            <a:ext cy="2057400" cx="304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07" id="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8" id="20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Wildfires</a:t>
            </a:r>
          </a:p>
        </p:txBody>
      </p:sp>
      <p:sp>
        <p:nvSpPr>
          <p:cNvPr name="Shape 209" id="209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Wildfires are uncontrolled</a:t>
            </a:r>
          </a:p>
          <a:p>
            <a:pPr rtl="0" lvl="0">
              <a:buNone/>
            </a:pPr>
            <a:r>
              <a:rPr lang="en"/>
              <a:t>fires that endanger the </a:t>
            </a:r>
          </a:p>
          <a:p>
            <a:pPr rtl="0" lvl="0">
              <a:buNone/>
            </a:pPr>
            <a:r>
              <a:rPr lang="en"/>
              <a:t>lives of plants, animals,</a:t>
            </a:r>
          </a:p>
          <a:p>
            <a:pPr rtl="0" lvl="0">
              <a:buNone/>
            </a:pPr>
            <a:r>
              <a:rPr lang="en"/>
              <a:t>and humans. </a:t>
            </a:r>
          </a:p>
        </p:txBody>
      </p:sp>
      <p:sp>
        <p:nvSpPr>
          <p:cNvPr name="Shape 210" id="210"/>
          <p:cNvSpPr/>
          <p:nvPr/>
        </p:nvSpPr>
        <p:spPr>
          <a:xfrm>
            <a:off y="3891400" x="4364197"/>
            <a:ext cy="2458601" cx="399587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211" id="211"/>
          <p:cNvSpPr/>
          <p:nvPr/>
        </p:nvSpPr>
        <p:spPr>
          <a:xfrm>
            <a:off y="3891400" x="457200"/>
            <a:ext cy="2349500" cx="34544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name="Shape 212" id="212"/>
          <p:cNvSpPr/>
          <p:nvPr/>
        </p:nvSpPr>
        <p:spPr>
          <a:xfrm>
            <a:off y="1298875" x="5194300"/>
            <a:ext cy="2324100" cx="34925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 txBox="1"/>
          <p:nvPr>
            <p:ph type="ctrTitle"/>
          </p:nvPr>
        </p:nvSpPr>
        <p:spPr>
          <a:xfrm rot="-244891">
            <a:off y="1341541" x="1031293"/>
            <a:ext cy="1421100" cx="7772311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 sz="7000"/>
              <a:t>Natural Disasters</a:t>
            </a:r>
          </a:p>
        </p:txBody>
      </p:sp>
      <p:sp>
        <p:nvSpPr>
          <p:cNvPr name="Shape 87" id="87"/>
          <p:cNvSpPr txBox="1"/>
          <p:nvPr>
            <p:ph type="subTitle" idx="1"/>
          </p:nvPr>
        </p:nvSpPr>
        <p:spPr>
          <a:xfrm rot="-249176">
            <a:off y="3131978" x="1097760"/>
            <a:ext cy="523986" cx="7585015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2400"/>
              <a:t>November 13 &amp; 14, 2012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16" id="2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17" id="217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Think About it!</a:t>
            </a:r>
          </a:p>
        </p:txBody>
      </p:sp>
      <p:sp>
        <p:nvSpPr>
          <p:cNvPr name="Shape 218" id="218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3600" u="sng"/>
              <a:t>How do Natural Disasters have an impact on the other MUN Topics?</a:t>
            </a:r>
          </a:p>
          <a:p>
            <a:pPr indent="-457200" marL="914400" rtl="0" lvl="1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en" sz="3600"/>
              <a:t>Agriculture</a:t>
            </a:r>
          </a:p>
          <a:p>
            <a:pPr indent="-457200" marL="914400" rtl="0" lvl="1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en" sz="3600"/>
              <a:t>Water</a:t>
            </a:r>
          </a:p>
          <a:p>
            <a:pPr indent="-457200" marL="914400" rtl="0" lvl="1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en" sz="3600"/>
              <a:t>Cities</a:t>
            </a:r>
          </a:p>
          <a:p>
            <a:pPr indent="-457200" marL="914400" lvl="1">
              <a:buClr>
                <a:schemeClr val="lt2"/>
              </a:buClr>
              <a:buSzPct val="100000"/>
              <a:buFont typeface="Courier New"/>
              <a:buChar char="o"/>
            </a:pPr>
            <a:r>
              <a:rPr lang="en" sz="3600"/>
              <a:t>Energy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2" id="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3" id="223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Preparing for Natural Disasters</a:t>
            </a:r>
          </a:p>
        </p:txBody>
      </p:sp>
      <p:sp>
        <p:nvSpPr>
          <p:cNvPr name="Shape 224" id="224"/>
          <p:cNvSpPr txBox="1"/>
          <p:nvPr>
            <p:ph type="body" idx="1"/>
          </p:nvPr>
        </p:nvSpPr>
        <p:spPr>
          <a:xfrm>
            <a:off y="1415349" x="253769"/>
            <a:ext cy="1859100" cx="88685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algn="ctr" rtl="0" lvl="0">
              <a:buNone/>
            </a:pPr>
            <a:r>
              <a:rPr lang="en" sz="4000"/>
              <a:t>Is it possible to </a:t>
            </a:r>
            <a:r>
              <a:rPr lang="en" i="1" sz="4000" u="sng"/>
              <a:t>preven</a:t>
            </a:r>
            <a:r>
              <a:rPr lang="en" sz="4000"/>
              <a:t>t a natural disaster? Why or why not?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225" id="225"/>
          <p:cNvSpPr txBox="1"/>
          <p:nvPr/>
        </p:nvSpPr>
        <p:spPr>
          <a:xfrm>
            <a:off y="4062450" x="253769"/>
            <a:ext cy="1350900" cx="85652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 algn="ctr">
              <a:buNone/>
            </a:pPr>
            <a:r>
              <a:rPr lang="en" sz="4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What can we do to prepare for natural disasters?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29" id="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0" id="230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Research</a:t>
            </a:r>
            <a:r>
              <a:rPr lang="en"/>
              <a:t>!</a:t>
            </a:r>
          </a:p>
        </p:txBody>
      </p:sp>
      <p:sp>
        <p:nvSpPr>
          <p:cNvPr name="Shape 231" id="231"/>
          <p:cNvSpPr txBox="1"/>
          <p:nvPr>
            <p:ph type="body" idx="1"/>
          </p:nvPr>
        </p:nvSpPr>
        <p:spPr>
          <a:xfrm>
            <a:off y="1268725" x="457200"/>
            <a:ext cy="54423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4000"/>
              <a:t>Now that we have discussed natural disasters and their impact around the world, work with your partner to RESEARCH and ANSWER the questions at the bottom of the worksheet. </a:t>
            </a:r>
          </a:p>
          <a:p>
            <a:pPr algn="ctr" rtl="0" lvl="0">
              <a:buNone/>
            </a:pPr>
            <a:r>
              <a:rPr lang="en" sz="4800"/>
              <a:t>You have 10 minutes!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235" id="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6" id="236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4800"/>
              <a:t>Think About It!</a:t>
            </a:r>
          </a:p>
        </p:txBody>
      </p:sp>
      <p:sp>
        <p:nvSpPr>
          <p:cNvPr name="Shape 237" id="237"/>
          <p:cNvSpPr txBox="1"/>
          <p:nvPr>
            <p:ph type="body" idx="1"/>
          </p:nvPr>
        </p:nvSpPr>
        <p:spPr>
          <a:xfrm>
            <a:off y="1600200" x="457200"/>
            <a:ext cy="48822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2"/>
              </a:buClr>
              <a:buSzPct val="138888"/>
              <a:buFont typeface="Arial"/>
              <a:buChar char="•"/>
            </a:pPr>
            <a:r>
              <a:rPr lang="en" sz="3600"/>
              <a:t>Turn to page 7 of your MUN Packet.</a:t>
            </a:r>
          </a:p>
          <a:p>
            <a:pPr indent="-419100" marL="457200" rtl="0" lvl="0">
              <a:buClr>
                <a:schemeClr val="lt2"/>
              </a:buClr>
              <a:buSzPct val="138888"/>
              <a:buFont typeface="Arial"/>
              <a:buChar char="•"/>
            </a:pPr>
            <a:r>
              <a:rPr lang="en" sz="3600"/>
              <a:t>With your assigned group, think of a creative way that you could prevent or prepare for the assigned natural disaster. </a:t>
            </a:r>
          </a:p>
          <a:p>
            <a:pPr indent="-419100" marL="457200" rtl="0" lvl="0">
              <a:buClr>
                <a:schemeClr val="lt2"/>
              </a:buClr>
              <a:buSzPct val="138888"/>
              <a:buFont typeface="Arial"/>
              <a:buChar char="•"/>
            </a:pPr>
            <a:r>
              <a:rPr lang="en" sz="3600"/>
              <a:t>Use the worksheet to help you write your thesis and antithesis. (write on a new piece of paper!)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What is a Natural Disaster?</a:t>
            </a:r>
          </a:p>
        </p:txBody>
      </p:sp>
      <p:sp>
        <p:nvSpPr>
          <p:cNvPr name="Shape 93" id="93"/>
          <p:cNvSpPr txBox="1"/>
          <p:nvPr>
            <p:ph type="body" idx="1"/>
          </p:nvPr>
        </p:nvSpPr>
        <p:spPr>
          <a:xfrm>
            <a:off y="1483924" x="1133399"/>
            <a:ext cy="4907099" cx="83175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4800"/>
              <a:t>* A natural disaster is the consequence of a natural, hazardous event, occurring when human activities and natural phenomenon come together.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8" presetID="2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7" id="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8" id="98"/>
          <p:cNvSpPr txBox="1"/>
          <p:nvPr>
            <p:ph type="title"/>
          </p:nvPr>
        </p:nvSpPr>
        <p:spPr>
          <a:xfrm rot="-303791">
            <a:off y="96323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/>
              <a:t>What are the different types of Natural Disasters?</a:t>
            </a:r>
          </a:p>
        </p:txBody>
      </p:sp>
      <p:sp>
        <p:nvSpPr>
          <p:cNvPr name="Shape 99" id="99"/>
          <p:cNvSpPr txBox="1"/>
          <p:nvPr>
            <p:ph type="body" idx="1"/>
          </p:nvPr>
        </p:nvSpPr>
        <p:spPr>
          <a:xfrm>
            <a:off y="148295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Earthquakes</a:t>
            </a:r>
          </a:p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Volcanoes</a:t>
            </a:r>
          </a:p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Floods</a:t>
            </a:r>
          </a:p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Tsunamis</a:t>
            </a:r>
          </a:p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Tornadoes</a:t>
            </a:r>
          </a:p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Hurricanes</a:t>
            </a:r>
          </a:p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Avalanches</a:t>
            </a:r>
          </a:p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Blizzards</a:t>
            </a:r>
          </a:p>
          <a:p>
            <a:pPr indent="-4572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600"/>
              <a:t>Wildfires</a:t>
            </a:r>
          </a:p>
        </p:txBody>
      </p:sp>
      <p:sp>
        <p:nvSpPr>
          <p:cNvPr name="Shape 100" id="100"/>
          <p:cNvSpPr/>
          <p:nvPr/>
        </p:nvSpPr>
        <p:spPr>
          <a:xfrm>
            <a:off y="1973786" x="3766691"/>
            <a:ext cy="3544426" cx="505518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click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4" id="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5" id="105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Earthquakes</a:t>
            </a:r>
          </a:p>
        </p:txBody>
      </p:sp>
      <p:sp>
        <p:nvSpPr>
          <p:cNvPr name="Shape 106" id="106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An earthquake is the result of a sudden release of energy in the earth's crust.</a:t>
            </a:r>
          </a:p>
          <a:p>
            <a:r>
              <a:t/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Secondary effects</a:t>
            </a:r>
            <a:r>
              <a:rPr lang="en" sz="3600"/>
              <a:t>:</a:t>
            </a:r>
          </a:p>
          <a:p>
            <a:pPr indent="-381000" marL="914400" rtl="0" lvl="1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Fires, tsunamis, building collapse, etc. </a:t>
            </a:r>
          </a:p>
          <a:p>
            <a:r>
              <a:t/>
            </a:r>
          </a:p>
          <a:p>
            <a:pPr indent="-419100" marL="457200" rtl="0" lvl="0"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/>
              <a:t>Where do they occur?</a:t>
            </a:r>
          </a:p>
          <a:p>
            <a:pPr indent="-381000" marL="914400" rtl="0" lvl="1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Along plate boundaries</a:t>
            </a:r>
          </a:p>
          <a:p>
            <a:pPr indent="-381000" marL="914400" rtl="0" lvl="1">
              <a:buClr>
                <a:schemeClr val="lt2"/>
              </a:buClr>
              <a:buSzPct val="80000"/>
              <a:buFont typeface="Courier New"/>
              <a:buChar char="o"/>
            </a:pPr>
            <a:r>
              <a:rPr lang="en"/>
              <a:t>Along faults (cracks in the earth's crust)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0" id="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1" id="111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2" id="112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13" id="113"/>
          <p:cNvSpPr/>
          <p:nvPr/>
        </p:nvSpPr>
        <p:spPr>
          <a:xfrm>
            <a:off y="1483924" x="1198029"/>
            <a:ext cy="4670445" cx="681614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Volcanoes</a:t>
            </a:r>
          </a:p>
        </p:txBody>
      </p:sp>
      <p:sp>
        <p:nvSpPr>
          <p:cNvPr name="Shape 119" id="119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20" id="120"/>
          <p:cNvSpPr/>
          <p:nvPr/>
        </p:nvSpPr>
        <p:spPr>
          <a:xfrm>
            <a:off y="1378887" x="234705"/>
            <a:ext cy="2869325" cx="36764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name="Shape 121" id="121"/>
          <p:cNvSpPr txBox="1"/>
          <p:nvPr/>
        </p:nvSpPr>
        <p:spPr>
          <a:xfrm>
            <a:off y="1905000" x="4425450"/>
            <a:ext cy="1817100" cx="3604799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3000">
                <a:solidFill>
                  <a:srgbClr val="EFEFEF"/>
                </a:solidFill>
              </a:rPr>
              <a:t>A volcanoe erupts when magma escapes from the center of the earth.</a:t>
            </a:r>
          </a:p>
        </p:txBody>
      </p:sp>
      <p:sp>
        <p:nvSpPr>
          <p:cNvPr name="Shape 122" id="122"/>
          <p:cNvSpPr txBox="1"/>
          <p:nvPr/>
        </p:nvSpPr>
        <p:spPr>
          <a:xfrm>
            <a:off y="4396175" x="736675"/>
            <a:ext cy="1963800" cx="4601400"/>
          </a:xfrm>
          <a:prstGeom prst="rect">
            <a:avLst/>
          </a:prstGeom>
          <a:noFill/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 sz="3000">
                <a:solidFill>
                  <a:srgbClr val="FFFFFF"/>
                </a:solidFill>
              </a:rPr>
              <a:t>Many of the world’s volcanoes occur along the edges of plate boundaries.</a:t>
            </a:r>
          </a:p>
        </p:txBody>
      </p:sp>
      <p:sp>
        <p:nvSpPr>
          <p:cNvPr name="Shape 123" id="123"/>
          <p:cNvSpPr/>
          <p:nvPr/>
        </p:nvSpPr>
        <p:spPr>
          <a:xfrm>
            <a:off y="3882134" x="4766575"/>
            <a:ext cy="2671422" cx="390057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9" id="129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  <p:sp>
        <p:nvSpPr>
          <p:cNvPr name="Shape 130" id="130"/>
          <p:cNvSpPr/>
          <p:nvPr/>
        </p:nvSpPr>
        <p:spPr>
          <a:xfrm>
            <a:off y="1444866" x="0"/>
            <a:ext cy="4681433" cx="900681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4" id="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5" id="135"/>
          <p:cNvSpPr txBox="1"/>
          <p:nvPr>
            <p:ph type="title"/>
          </p:nvPr>
        </p:nvSpPr>
        <p:spPr>
          <a:xfrm rot="-303791">
            <a:off y="-19952" x="1177343"/>
            <a:ext cy="1142953" cx="8229612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>
              <a:buNone/>
            </a:pPr>
            <a:r>
              <a:rPr lang="en" sz="4800"/>
              <a:t>Floods</a:t>
            </a:r>
          </a:p>
        </p:txBody>
      </p:sp>
      <p:sp>
        <p:nvSpPr>
          <p:cNvPr name="Shape 136" id="136"/>
          <p:cNvSpPr txBox="1"/>
          <p:nvPr>
            <p:ph type="body" idx="1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A flood occurs when </a:t>
            </a:r>
          </a:p>
          <a:p>
            <a:pPr rtl="0" lvl="0">
              <a:buNone/>
            </a:pPr>
            <a:r>
              <a:rPr lang="en"/>
              <a:t>water overflows its</a:t>
            </a:r>
          </a:p>
          <a:p>
            <a:pPr rtl="0" lvl="0">
              <a:buNone/>
            </a:pPr>
            <a:r>
              <a:rPr lang="en"/>
              <a:t>normal boundaries, and</a:t>
            </a:r>
          </a:p>
          <a:p>
            <a:pPr>
              <a:buNone/>
            </a:pPr>
            <a:r>
              <a:rPr lang="en"/>
              <a:t>submerges land.</a:t>
            </a:r>
          </a:p>
        </p:txBody>
      </p:sp>
      <p:sp>
        <p:nvSpPr>
          <p:cNvPr name="Shape 137" id="137"/>
          <p:cNvSpPr/>
          <p:nvPr/>
        </p:nvSpPr>
        <p:spPr>
          <a:xfrm>
            <a:off y="3496525" x="3691650"/>
            <a:ext cy="3102424" cx="51510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